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5" r:id="rId2"/>
    <p:sldId id="257" r:id="rId3"/>
    <p:sldId id="337" r:id="rId4"/>
    <p:sldId id="341" r:id="rId5"/>
    <p:sldId id="335" r:id="rId6"/>
    <p:sldId id="340" r:id="rId7"/>
    <p:sldId id="344" r:id="rId8"/>
    <p:sldId id="342" r:id="rId9"/>
    <p:sldId id="343" r:id="rId10"/>
    <p:sldId id="346" r:id="rId11"/>
    <p:sldId id="345" r:id="rId12"/>
    <p:sldId id="348" r:id="rId13"/>
    <p:sldId id="349" r:id="rId14"/>
    <p:sldId id="350" r:id="rId15"/>
    <p:sldId id="347" r:id="rId16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E26"/>
    <a:srgbClr val="F6972E"/>
    <a:srgbClr val="FF9999"/>
    <a:srgbClr val="F9A5E9"/>
    <a:srgbClr val="F9EDA5"/>
    <a:srgbClr val="CAF864"/>
    <a:srgbClr val="ABE379"/>
    <a:srgbClr val="AACBF4"/>
    <a:srgbClr val="AFDC7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60"/>
  </p:normalViewPr>
  <p:slideViewPr>
    <p:cSldViewPr>
      <p:cViewPr>
        <p:scale>
          <a:sx n="80" d="100"/>
          <a:sy n="80" d="100"/>
        </p:scale>
        <p:origin x="-1068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FE95C0-F278-40CB-A962-A8415EE1FBBA}" type="datetimeFigureOut">
              <a:rPr lang="ru-RU"/>
              <a:pPr>
                <a:defRPr/>
              </a:pPr>
              <a:t>08.12.2024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41AF689-2351-4D70-AF0A-22DAF9DC6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4855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powerpointstyles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4"/>
          <p:cNvSpPr txBox="1">
            <a:spLocks noChangeArrowheads="1"/>
          </p:cNvSpPr>
          <p:nvPr userDrawn="1"/>
        </p:nvSpPr>
        <p:spPr bwMode="auto">
          <a:xfrm>
            <a:off x="3348038" y="6237288"/>
            <a:ext cx="2990850" cy="36671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ru-RU" smtClean="0">
                <a:hlinkClick r:id="rId13"/>
              </a:rPr>
              <a:t>Free Powerpoint Templates</a:t>
            </a:r>
            <a:endParaRPr lang="fr-FR" altLang="ru-RU" smtClean="0"/>
          </a:p>
        </p:txBody>
      </p:sp>
      <p:pic>
        <p:nvPicPr>
          <p:cNvPr id="1027" name="Picture 39" descr="h rtrae gd jrt ujr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>
            <a:off x="8035925" y="6237288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fr-FR" altLang="ru-RU" b="1">
                <a:solidFill>
                  <a:srgbClr val="4A9337"/>
                </a:solidFill>
              </a:rPr>
              <a:t>Page </a:t>
            </a:r>
            <a:fld id="{D879CFBD-3B05-4AC1-94A5-E30AE72C1611}" type="slidenum">
              <a:rPr lang="fr-FR" altLang="ru-RU" b="1">
                <a:solidFill>
                  <a:srgbClr val="4A9337"/>
                </a:solidFill>
              </a:rPr>
              <a:pPr eaLnBrk="1" hangingPunct="1">
                <a:defRPr/>
              </a:pPr>
              <a:t>‹#›</a:t>
            </a:fld>
            <a:endParaRPr lang="fr-FR" altLang="ru-RU" b="1">
              <a:solidFill>
                <a:srgbClr val="4A933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%20X552E\Desktop\&#1085;&#1072;%20&#1052;&#1052;&#1054;\20240311_122930.mp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SUS%20X552E\Desktop\&#1085;&#1072;%20&#1052;&#1052;&#1054;\20240311_123020.mp4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714348" y="142852"/>
            <a:ext cx="7929618" cy="500066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Муниципальное дошкольное образовательное учреждение детский сад «</a:t>
            </a:r>
            <a:r>
              <a:rPr lang="ru-RU" sz="1400" b="1" dirty="0" err="1" smtClean="0">
                <a:solidFill>
                  <a:schemeClr val="tx1"/>
                </a:solidFill>
              </a:rPr>
              <a:t>Сибирячок</a:t>
            </a:r>
            <a:r>
              <a:rPr lang="ru-RU" sz="1400" b="1" dirty="0" smtClean="0">
                <a:solidFill>
                  <a:schemeClr val="tx1"/>
                </a:solidFill>
              </a:rPr>
              <a:t>» комбинированного вида г. Искитима Новосибирской области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2051" name="Текст 3"/>
          <p:cNvSpPr>
            <a:spLocks noGrp="1"/>
          </p:cNvSpPr>
          <p:nvPr>
            <p:ph idx="1"/>
          </p:nvPr>
        </p:nvSpPr>
        <p:spPr bwMode="auto">
          <a:xfrm>
            <a:off x="395536" y="692696"/>
            <a:ext cx="8391306" cy="604867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ru-RU" alt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ПРЕДПОСЫЛОК ЧИТАТЕЛЬСКОЙ ГРАМОТНОСТИ СТАРШИХ ДОШКОЛЬНИКОВ С ОНР ЧЕРЕЗ ОСВОЕНИЕ ДОПОЛНИТЕЛЬНОЙ ПРОГРАММЫ «БУКВОЗНАЙКА»</a:t>
            </a:r>
            <a:endParaRPr lang="ru-RU" alt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Разработчики: </a:t>
            </a:r>
          </a:p>
          <a:p>
            <a:pPr algn="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Е.В.Осипова</a:t>
            </a:r>
          </a:p>
          <a:p>
            <a:pPr algn="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</a:p>
          <a:p>
            <a:pPr algn="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высшей квалификационной категории</a:t>
            </a:r>
          </a:p>
          <a:p>
            <a:pPr algn="r">
              <a:buNone/>
            </a:pP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М.В. Зубрицкая</a:t>
            </a:r>
          </a:p>
          <a:p>
            <a:pPr algn="ctr">
              <a:buNone/>
            </a:pPr>
            <a:r>
              <a:rPr lang="ru-RU" altLang="ru-RU" sz="1800" dirty="0" smtClean="0">
                <a:latin typeface="Times New Roman" pitchFamily="18" charset="0"/>
                <a:cs typeface="Times New Roman" pitchFamily="18" charset="0"/>
              </a:rPr>
              <a:t>2024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240311_1217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9096"/>
          <a:stretch>
            <a:fillRect/>
          </a:stretch>
        </p:blipFill>
        <p:spPr>
          <a:xfrm>
            <a:off x="0" y="188640"/>
            <a:ext cx="2808312" cy="2316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3" descr="20240311_1219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692696"/>
            <a:ext cx="3017308" cy="22629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Содержимое 5" descr="20240311_122013.jpg"/>
          <p:cNvPicPr>
            <a:picLocks noChangeAspect="1"/>
          </p:cNvPicPr>
          <p:nvPr/>
        </p:nvPicPr>
        <p:blipFill>
          <a:blip r:embed="rId4" cstate="print"/>
          <a:srcRect r="24942"/>
          <a:stretch>
            <a:fillRect/>
          </a:stretch>
        </p:blipFill>
        <p:spPr>
          <a:xfrm>
            <a:off x="6443192" y="188640"/>
            <a:ext cx="2700808" cy="2601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Содержимое 7" descr="20240311_1221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67669" y="3717032"/>
            <a:ext cx="2976331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Содержимое 11" descr="20240311_12243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789040"/>
            <a:ext cx="2945300" cy="22089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Содержимое 13" descr="20240311_1227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31840" y="3284984"/>
            <a:ext cx="2921297" cy="2190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Содержимое 15" descr="20240311_1239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3068960"/>
            <a:ext cx="4601484" cy="34511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Содержимое 3" descr="20240311_124646.jpg"/>
          <p:cNvPicPr>
            <a:picLocks noChangeAspect="1"/>
          </p:cNvPicPr>
          <p:nvPr/>
        </p:nvPicPr>
        <p:blipFill>
          <a:blip r:embed="rId3" cstate="print"/>
          <a:srcRect t="14951"/>
          <a:stretch>
            <a:fillRect/>
          </a:stretch>
        </p:blipFill>
        <p:spPr>
          <a:xfrm>
            <a:off x="4932040" y="188640"/>
            <a:ext cx="3997363" cy="2549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Содержимое 4" descr="20240311_164108.jpg"/>
          <p:cNvPicPr>
            <a:picLocks noChangeAspect="1"/>
          </p:cNvPicPr>
          <p:nvPr/>
        </p:nvPicPr>
        <p:blipFill>
          <a:blip r:embed="rId4" cstate="print"/>
          <a:srcRect l="27293"/>
          <a:stretch>
            <a:fillRect/>
          </a:stretch>
        </p:blipFill>
        <p:spPr>
          <a:xfrm rot="5400000">
            <a:off x="1525352" y="-437119"/>
            <a:ext cx="2564906" cy="3816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4794"/>
            <a:ext cx="4104456" cy="547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40311_12293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95397" y="1700808"/>
            <a:ext cx="499255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0240311_123020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979713" y="1844823"/>
            <a:ext cx="5282372" cy="39617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27584" y="836712"/>
            <a:ext cx="7859216" cy="5289451"/>
          </a:xfrm>
        </p:spPr>
        <p:txBody>
          <a:bodyPr/>
          <a:lstStyle/>
          <a:p>
            <a:pPr algn="ctr">
              <a:buNone/>
            </a:pP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>
              <a:buNone/>
            </a:pPr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3857625" y="0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3200" u="sng">
              <a:solidFill>
                <a:srgbClr val="4A9337"/>
              </a:solidFill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4801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0" tIns="180000" rIns="180000" bIns="180000"/>
          <a:lstStyle/>
          <a:p>
            <a:pPr algn="just" eaLnBrk="1" hangingPunct="1"/>
            <a:endParaRPr lang="ru-RU" altLang="ru-RU" sz="2000" b="1">
              <a:solidFill>
                <a:srgbClr val="4A9337"/>
              </a:solidFill>
              <a:latin typeface="Verdana" pitchFamily="34" charset="0"/>
            </a:endParaRPr>
          </a:p>
        </p:txBody>
      </p:sp>
      <p:sp>
        <p:nvSpPr>
          <p:cNvPr id="3076" name="Заголовок 3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5111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078" name="Объект 4"/>
          <p:cNvSpPr>
            <a:spLocks noGrp="1"/>
          </p:cNvSpPr>
          <p:nvPr>
            <p:ph idx="1"/>
          </p:nvPr>
        </p:nvSpPr>
        <p:spPr bwMode="auto">
          <a:xfrm>
            <a:off x="142844" y="785794"/>
            <a:ext cx="8786874" cy="571504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0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начальных классов сложна и объемна, ребенку с тяжелыми нарушениями речи, не владеющему первоначальными навыками чтения, осваивать чтение очень трудно, поэтому лучше, если будущие первоклассники придут в школу «подготовленными». В этом случае они легко впишутся в процесс обучения, им будет комфортнее на новой ступени образования.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Запрос родителей воспитанников с общим недоразвитием речи направлен на усвоение ребенком навыков чтения в дошкольном возрасте, так как  успеваемость учащегося начальной школы и качество усвоения им знаний  во многом зависят от дошкольной подготовки.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alt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9" name="Текст 14"/>
          <p:cNvSpPr>
            <a:spLocks noGrp="1"/>
          </p:cNvSpPr>
          <p:nvPr>
            <p:ph type="body" sz="quarter" idx="4294967295"/>
          </p:nvPr>
        </p:nvSpPr>
        <p:spPr bwMode="auto">
          <a:xfrm>
            <a:off x="5000628" y="785793"/>
            <a:ext cx="2571768" cy="4286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buNone/>
            </a:pPr>
            <a:endParaRPr lang="ru-RU" sz="1400" b="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13"/>
          <p:cNvSpPr txBox="1">
            <a:spLocks/>
          </p:cNvSpPr>
          <p:nvPr/>
        </p:nvSpPr>
        <p:spPr>
          <a:xfrm>
            <a:off x="107950" y="765175"/>
            <a:ext cx="4319588" cy="647700"/>
          </a:xfrm>
          <a:prstGeom prst="rect">
            <a:avLst/>
          </a:prstGeom>
        </p:spPr>
        <p:txBody>
          <a:bodyPr anchor="b"/>
          <a:lstStyle/>
          <a:p>
            <a:pPr algn="just">
              <a:spcBef>
                <a:spcPct val="20000"/>
              </a:spcBef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  <a:defRPr/>
            </a:pPr>
            <a:endParaRPr lang="ru-RU" sz="1400" b="1" kern="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defRPr/>
            </a:pPr>
            <a:endParaRPr lang="ru-RU" sz="2400" b="1" kern="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83671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Срок обучения по дополнительной программе – 1год.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Форма обучения - очная на основе игровых технологий.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Предполагаемая наполняемость групп 7-12 детей.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Группа обучающихся одного возраста, состав группы постоянный.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проводятся во второй половине дня и включают в себя: небольшую теоретическую часть, иллюстрированный наглядный материал, игровые, занимательные упражнения, упражнения для развития моторики, физкультминутки.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рамках каждого занятия определены различные виды детской деятельности, отражающие интеграцию образовательных областей.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Режим занятий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Занятия  групповые организуются 2 раза в неделю, продолжительность одного занятия 25-30 минут (1 учебный час).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Текст 3"/>
          <p:cNvSpPr>
            <a:spLocks noGrp="1"/>
          </p:cNvSpPr>
          <p:nvPr>
            <p:ph idx="1"/>
          </p:nvPr>
        </p:nvSpPr>
        <p:spPr bwMode="auto">
          <a:xfrm>
            <a:off x="323528" y="332656"/>
            <a:ext cx="8640960" cy="626469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«БУКВОЗНАЙКА» ИМЕЕТ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СОЦИАЛЬНО-ГУМАНИТАРНУЮ НАПРАВЛЕННОСТЬ.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направлена на создание условий для подготовки детей 6-7 лет с общим недоразвитием речи к успешному освоению чтения в дошкольном возрасте с учетом индивидуальных возможностей каждого ребёнка и строится на принципе личностно-ориентированного взаимодействия взрослого с детьми.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освоение навыков чтения через игровые технологии, в процессе которых формируется предпосылки читательской грамотности, речевая готовность к школе у детей 6 - 7 лет с общим недоразвитием речи III уровня. </a:t>
            </a:r>
          </a:p>
          <a:p>
            <a:pPr algn="ctr">
              <a:spcBef>
                <a:spcPct val="0"/>
              </a:spcBef>
            </a:pPr>
            <a:endParaRPr lang="ru-RU" alt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648072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836712"/>
            <a:ext cx="8208912" cy="5472608"/>
          </a:xfrm>
        </p:spPr>
        <p:txBody>
          <a:bodyPr/>
          <a:lstStyle/>
          <a:p>
            <a:r>
              <a:rPr lang="ru-RU" sz="1400" b="1" i="1" dirty="0" smtClean="0"/>
              <a:t>Личностные:</a:t>
            </a:r>
            <a:endParaRPr lang="ru-RU" sz="1400" dirty="0" smtClean="0"/>
          </a:p>
          <a:p>
            <a:pPr lvl="0"/>
            <a:r>
              <a:rPr lang="ru-RU" sz="1400" dirty="0" smtClean="0"/>
              <a:t>Воспитывать положительное отношение к чтению.</a:t>
            </a:r>
          </a:p>
          <a:p>
            <a:pPr lvl="0"/>
            <a:r>
              <a:rPr lang="ru-RU" sz="1400" dirty="0" smtClean="0"/>
              <a:t>Воспитывать умение адекватно оценивать свои результаты и результаты сверстников.</a:t>
            </a:r>
          </a:p>
          <a:p>
            <a:pPr lvl="0"/>
            <a:r>
              <a:rPr lang="ru-RU" sz="1400" dirty="0" smtClean="0"/>
              <a:t>Воспитывать умение общаться и взаимодействовать с взрослыми и сверстниками.</a:t>
            </a:r>
          </a:p>
          <a:p>
            <a:pPr lvl="0"/>
            <a:r>
              <a:rPr lang="ru-RU" sz="1400" dirty="0" smtClean="0"/>
              <a:t>Воспитывать культуру общения, которая способствует умению излагать свои мысли, чувства, переживания.</a:t>
            </a:r>
          </a:p>
          <a:p>
            <a:r>
              <a:rPr lang="ru-RU" sz="1400" b="1" i="1" dirty="0" err="1" smtClean="0"/>
              <a:t>Метапредметные</a:t>
            </a:r>
            <a:endParaRPr lang="ru-RU" sz="1400" dirty="0" smtClean="0"/>
          </a:p>
          <a:p>
            <a:pPr lvl="0"/>
            <a:r>
              <a:rPr lang="ru-RU" sz="1400" dirty="0" smtClean="0"/>
              <a:t>Развивать познавательные умения: знание букв русского языка, навыки слогового чтения (элементы анализа, синтеза, сравнения).</a:t>
            </a:r>
          </a:p>
          <a:p>
            <a:pPr lvl="0"/>
            <a:r>
              <a:rPr lang="ru-RU" sz="1400" dirty="0" smtClean="0"/>
              <a:t>Развивать навыки ориентировки на листе бумаги, соблюдать правило чтения (слева направо).</a:t>
            </a:r>
          </a:p>
          <a:p>
            <a:pPr lvl="0"/>
            <a:r>
              <a:rPr lang="ru-RU" sz="1400" dirty="0" smtClean="0"/>
              <a:t>Развивать коммуникативные умения в совместно-игровой читательской деятельности взрослых и детей.</a:t>
            </a:r>
          </a:p>
          <a:p>
            <a:r>
              <a:rPr lang="ru-RU" sz="1400" b="1" i="1" dirty="0" smtClean="0"/>
              <a:t>Предметные:</a:t>
            </a:r>
            <a:endParaRPr lang="ru-RU" sz="1400" dirty="0" smtClean="0"/>
          </a:p>
          <a:p>
            <a:pPr lvl="0"/>
            <a:r>
              <a:rPr lang="ru-RU" sz="1400" dirty="0" smtClean="0"/>
              <a:t>Обучить работать с полным составом звуков и букв русского языка.</a:t>
            </a:r>
          </a:p>
          <a:p>
            <a:pPr lvl="0"/>
            <a:r>
              <a:rPr lang="ru-RU" sz="1400" dirty="0" smtClean="0"/>
              <a:t>Сформировать умение запоминать графический образ буквы, сливать слоги. </a:t>
            </a:r>
          </a:p>
          <a:p>
            <a:pPr lvl="0"/>
            <a:r>
              <a:rPr lang="ru-RU" sz="1400" dirty="0" smtClean="0"/>
              <a:t>Сформировать умение составлять слова с опорой на заданную схему, условные обозначения.</a:t>
            </a:r>
          </a:p>
          <a:p>
            <a:pPr lvl="0"/>
            <a:r>
              <a:rPr lang="ru-RU" sz="1400" dirty="0" smtClean="0"/>
              <a:t>Обучить дошкольников аналитико-синтетическому слиянию слоговых сочетаний, пониманию прочитанного слога, слова через игровые технологии.</a:t>
            </a:r>
          </a:p>
          <a:p>
            <a:pPr lvl="0"/>
            <a:r>
              <a:rPr lang="ru-RU" sz="1400" dirty="0" smtClean="0"/>
              <a:t>Совершенствовать навыки чтения в разных игровых </a:t>
            </a:r>
          </a:p>
          <a:p>
            <a:pPr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6093296"/>
          </a:xfrm>
        </p:spPr>
        <p:txBody>
          <a:bodyPr/>
          <a:lstStyle/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ичностные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может развиться положительное отношение к чтению.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может выработаться  умение адекватно оценивать свои результаты и результаты сверстников.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общаться и взаимодействовать с взрослыми и сверстниками.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может развиться культура общения, которая способствует умению излагать свои мысли, чувства, переживания.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могут развиться морально-волевые и нравственные качества.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могут развиться познавательные умения: знание букв русского языка, навыки слогового чтения (элементы анализа, синтеза, сравнения).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могут выработаться навыки ориентировки на листе бумаги, соблюдать правило чтения (слева направо).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могут развиться коммуникативные умения в совместно-игровой читательской деятельности взрослых и детей.</a:t>
            </a:r>
          </a:p>
          <a:p>
            <a:pPr marL="0" indent="0">
              <a:buNone/>
            </a:pPr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сможет работать с полным составом звуков и букв русского языка.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могут сформироваться умения составлять слова с помощью букв.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могут сформироваться умение составлять слова, подбирать слова с опорой на заданную схему.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могут сформироваться навыки аналитико-синтетического слияния слоговых сочетаний, понимание прочитанного слога, слова через игровые технологии.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может сформироваться правильное речевое дыхание при чтении длинного слова, короткой фразы.</a:t>
            </a:r>
          </a:p>
          <a:p>
            <a:pPr>
              <a:buNone/>
            </a:pP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78098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ИСПОЛЬЗУЕМЫЕ ТЕХНОЛОГИИ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4929411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реализации задач используем различные технологии: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Коврограф Ларчик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В.В.Воскобовича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набором букв,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Игровизор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логопедическая мозаика «Дары Фрёбеля»,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игровые технологии,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здоровьесберегающие,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ИКТ.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avatars.mds.yandex.net/i?id=c856d4ffdf98e7fcb0747a38ed64fe35b67d2ddd-9998293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" t="4047" r="3831" b="5365"/>
          <a:stretch/>
        </p:blipFill>
        <p:spPr bwMode="auto">
          <a:xfrm>
            <a:off x="4139952" y="4858169"/>
            <a:ext cx="2683824" cy="187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i?id=5c102a6ce6b01a26bb928214ff09074ce162343b-10875714-images-thumbs&amp;n=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5" r="14708"/>
          <a:stretch/>
        </p:blipFill>
        <p:spPr bwMode="auto">
          <a:xfrm>
            <a:off x="6732240" y="2996952"/>
            <a:ext cx="220881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vatars.mds.yandex.net/i?id=09bd19655c7277418fff937e30d27820ae0cc2df-8805584-images-thumbs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" r="4848"/>
          <a:stretch/>
        </p:blipFill>
        <p:spPr bwMode="auto">
          <a:xfrm>
            <a:off x="130629" y="4968928"/>
            <a:ext cx="1805049" cy="176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ovyatka.ru/800/600/https/www.megatoys24.ru/uploads/all/62/87/36/6287362f8d53808c56796f891a85be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84397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72008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РАЗЛИЧНЫЕ ИГРОВЫЕ ПРИЕМЫ НА ЗАНЯТИИ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20220825_1008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3281887" y="2359708"/>
            <a:ext cx="3280312" cy="2460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20230317_0936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416049" y="2512943"/>
            <a:ext cx="4786148" cy="21537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C:\Users\User\Desktop\на ММО\20211026_121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980727"/>
            <a:ext cx="2808312" cy="2106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C:\Users\User\Desktop\на ММО\20211124_1543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727" y="3429000"/>
            <a:ext cx="246461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20240131_1048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9388"/>
          <a:stretch>
            <a:fillRect/>
          </a:stretch>
        </p:blipFill>
        <p:spPr>
          <a:xfrm rot="5400000">
            <a:off x="-683400" y="1683475"/>
            <a:ext cx="4711781" cy="26306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20240131_104604 (1).jpg"/>
          <p:cNvPicPr>
            <a:picLocks noChangeAspect="1"/>
          </p:cNvPicPr>
          <p:nvPr/>
        </p:nvPicPr>
        <p:blipFill>
          <a:blip r:embed="rId3" cstate="print"/>
          <a:srcRect r="16661"/>
          <a:stretch>
            <a:fillRect/>
          </a:stretch>
        </p:blipFill>
        <p:spPr>
          <a:xfrm rot="5400000">
            <a:off x="2320441" y="2671044"/>
            <a:ext cx="4779750" cy="25808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 descr="20240131_104524.jpg"/>
          <p:cNvPicPr>
            <a:picLocks noChangeAspect="1"/>
          </p:cNvPicPr>
          <p:nvPr/>
        </p:nvPicPr>
        <p:blipFill>
          <a:blip r:embed="rId4" cstate="print"/>
          <a:srcRect r="27185"/>
          <a:stretch>
            <a:fillRect/>
          </a:stretch>
        </p:blipFill>
        <p:spPr>
          <a:xfrm rot="5400000">
            <a:off x="5574636" y="1394481"/>
            <a:ext cx="4101155" cy="2534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698</Words>
  <Application>Microsoft Office PowerPoint</Application>
  <PresentationFormat>Экран (4:3)</PresentationFormat>
  <Paragraphs>78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Modèle par défaut</vt:lpstr>
      <vt:lpstr>Муниципальное дошкольное образовательное учреждение детский сад «Сибирячок» комбинированного вида г. Искитима Новосибирской области </vt:lpstr>
      <vt:lpstr>АКТУАЛЬНОСТЬ</vt:lpstr>
      <vt:lpstr>ОРГАНИЗАЦИЯ ОБРАЗОВАТЕЛЬНОГО ПРОЦЕССА    </vt:lpstr>
      <vt:lpstr>Презентация PowerPoint</vt:lpstr>
      <vt:lpstr>ЗАДАЧИ   </vt:lpstr>
      <vt:lpstr>ОЖИДАЕМЫЕ РЕЗУЛЬТАТЫ   </vt:lpstr>
      <vt:lpstr>ИСПОЛЬЗУЕМЫЕ ТЕХНОЛОГИИ</vt:lpstr>
      <vt:lpstr>РАЗЛИЧНЫЕ ИГРОВЫЕ ПРИЕМЫ НА ЗАНЯТИИ   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Butterflies</dc:title>
  <dc:creator>www.powerpointstyles.com</dc:creator>
  <cp:lastModifiedBy>Asus</cp:lastModifiedBy>
  <cp:revision>306</cp:revision>
  <dcterms:created xsi:type="dcterms:W3CDTF">2009-03-23T15:23:24Z</dcterms:created>
  <dcterms:modified xsi:type="dcterms:W3CDTF">2024-12-08T11:47:26Z</dcterms:modified>
</cp:coreProperties>
</file>